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457" r:id="rId5"/>
    <p:sldId id="2465" r:id="rId6"/>
    <p:sldId id="2464" r:id="rId7"/>
    <p:sldId id="2483" r:id="rId8"/>
    <p:sldId id="2485" r:id="rId9"/>
    <p:sldId id="2486" r:id="rId10"/>
    <p:sldId id="2488" r:id="rId11"/>
    <p:sldId id="2487" r:id="rId12"/>
    <p:sldId id="2489" r:id="rId13"/>
    <p:sldId id="2492" r:id="rId14"/>
    <p:sldId id="2493" r:id="rId15"/>
    <p:sldId id="2496" r:id="rId16"/>
    <p:sldId id="2494" r:id="rId17"/>
    <p:sldId id="2479" r:id="rId18"/>
    <p:sldId id="2497" r:id="rId19"/>
    <p:sldId id="2491" r:id="rId20"/>
    <p:sldId id="2498" r:id="rId21"/>
    <p:sldId id="24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01023B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 autoAdjust="0"/>
    <p:restoredTop sz="95928" autoAdjust="0"/>
  </p:normalViewPr>
  <p:slideViewPr>
    <p:cSldViewPr snapToGrid="0">
      <p:cViewPr varScale="1">
        <p:scale>
          <a:sx n="93" d="100"/>
          <a:sy n="93" d="100"/>
        </p:scale>
        <p:origin x="216" y="66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CC02EE-C6BE-4F1C-8EED-4AA56C4CDA8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3B7B901-FB6F-48CC-872E-C5EDD9EF2435}">
      <dgm:prSet/>
      <dgm:spPr/>
      <dgm:t>
        <a:bodyPr/>
        <a:lstStyle/>
        <a:p>
          <a:r>
            <a:rPr lang="en-US"/>
            <a:t>Train GZ2 features independently in binary mode instead of solving regression problem</a:t>
          </a:r>
        </a:p>
      </dgm:t>
    </dgm:pt>
    <dgm:pt modelId="{CC2437B5-9FD2-40FD-88B6-103F8EF860A3}" type="parTrans" cxnId="{26467E2A-5BBE-4C03-B8C3-7BFB927A9CBB}">
      <dgm:prSet/>
      <dgm:spPr/>
      <dgm:t>
        <a:bodyPr/>
        <a:lstStyle/>
        <a:p>
          <a:endParaRPr lang="en-US"/>
        </a:p>
      </dgm:t>
    </dgm:pt>
    <dgm:pt modelId="{69D30888-2F65-4119-9502-93A25998473F}" type="sibTrans" cxnId="{26467E2A-5BBE-4C03-B8C3-7BFB927A9CBB}">
      <dgm:prSet/>
      <dgm:spPr/>
      <dgm:t>
        <a:bodyPr/>
        <a:lstStyle/>
        <a:p>
          <a:endParaRPr lang="en-US"/>
        </a:p>
      </dgm:t>
    </dgm:pt>
    <dgm:pt modelId="{F72355F8-7FFE-4F0A-B8CB-C382C29B2E3D}">
      <dgm:prSet/>
      <dgm:spPr/>
      <dgm:t>
        <a:bodyPr/>
        <a:lstStyle/>
        <a:p>
          <a:r>
            <a:rPr lang="en-US" dirty="0"/>
            <a:t>Train a separate catalog of 14,034 galaxies hand classified by a professional astronomer (N10)</a:t>
          </a:r>
        </a:p>
      </dgm:t>
    </dgm:pt>
    <dgm:pt modelId="{2DC28FF3-6914-4ED3-93B8-A95E5FA4D610}" type="parTrans" cxnId="{6D0BDBA2-A1E4-4782-AFA9-0225DE6D97A7}">
      <dgm:prSet/>
      <dgm:spPr/>
      <dgm:t>
        <a:bodyPr/>
        <a:lstStyle/>
        <a:p>
          <a:endParaRPr lang="en-US"/>
        </a:p>
      </dgm:t>
    </dgm:pt>
    <dgm:pt modelId="{E1106C2D-E32B-4BA1-9446-43F61E504FF0}" type="sibTrans" cxnId="{6D0BDBA2-A1E4-4782-AFA9-0225DE6D97A7}">
      <dgm:prSet/>
      <dgm:spPr/>
      <dgm:t>
        <a:bodyPr/>
        <a:lstStyle/>
        <a:p>
          <a:endParaRPr lang="en-US"/>
        </a:p>
      </dgm:t>
    </dgm:pt>
    <dgm:pt modelId="{26888DED-5D44-4E7A-8DFC-90C085DE7F32}">
      <dgm:prSet/>
      <dgm:spPr/>
      <dgm:t>
        <a:bodyPr/>
        <a:lstStyle/>
        <a:p>
          <a:r>
            <a:rPr lang="en-US"/>
            <a:t>Better identification of bar structure</a:t>
          </a:r>
        </a:p>
      </dgm:t>
    </dgm:pt>
    <dgm:pt modelId="{697D9229-4EA3-4236-9ACF-29235D8A13BC}" type="parTrans" cxnId="{0CF4FB70-D562-4576-B9A7-2E9003F15D94}">
      <dgm:prSet/>
      <dgm:spPr/>
      <dgm:t>
        <a:bodyPr/>
        <a:lstStyle/>
        <a:p>
          <a:endParaRPr lang="en-US"/>
        </a:p>
      </dgm:t>
    </dgm:pt>
    <dgm:pt modelId="{02960109-AA4A-4C3A-9602-33CD99A755F4}" type="sibTrans" cxnId="{0CF4FB70-D562-4576-B9A7-2E9003F15D94}">
      <dgm:prSet/>
      <dgm:spPr/>
      <dgm:t>
        <a:bodyPr/>
        <a:lstStyle/>
        <a:p>
          <a:endParaRPr lang="en-US"/>
        </a:p>
      </dgm:t>
    </dgm:pt>
    <dgm:pt modelId="{4C72C4F6-C819-4FC0-8083-B85A81765B10}">
      <dgm:prSet/>
      <dgm:spPr/>
      <dgm:t>
        <a:bodyPr/>
        <a:lstStyle/>
        <a:p>
          <a:r>
            <a:rPr lang="en-US" dirty="0"/>
            <a:t>Used to train model to identify </a:t>
          </a:r>
          <a:r>
            <a:rPr lang="en-US" i="1" dirty="0"/>
            <a:t>T </a:t>
          </a:r>
          <a:r>
            <a:rPr lang="en-US" dirty="0"/>
            <a:t>type in regression </a:t>
          </a:r>
        </a:p>
      </dgm:t>
    </dgm:pt>
    <dgm:pt modelId="{B3B13FF3-A204-4F6B-B243-C1F28913797E}" type="parTrans" cxnId="{31D9015E-7999-4C80-8B30-569687BEEDC3}">
      <dgm:prSet/>
      <dgm:spPr/>
      <dgm:t>
        <a:bodyPr/>
        <a:lstStyle/>
        <a:p>
          <a:endParaRPr lang="en-US"/>
        </a:p>
      </dgm:t>
    </dgm:pt>
    <dgm:pt modelId="{384F2DFF-A4F2-4E74-8C6D-14E526C54931}" type="sibTrans" cxnId="{31D9015E-7999-4C80-8B30-569687BEEDC3}">
      <dgm:prSet/>
      <dgm:spPr/>
      <dgm:t>
        <a:bodyPr/>
        <a:lstStyle/>
        <a:p>
          <a:endParaRPr lang="en-US"/>
        </a:p>
      </dgm:t>
    </dgm:pt>
    <dgm:pt modelId="{30E0D568-3480-914E-87CE-82CBBE8E0723}" type="pres">
      <dgm:prSet presAssocID="{88CC02EE-C6BE-4F1C-8EED-4AA56C4CDA8B}" presName="outerComposite" presStyleCnt="0">
        <dgm:presLayoutVars>
          <dgm:chMax val="5"/>
          <dgm:dir/>
          <dgm:resizeHandles val="exact"/>
        </dgm:presLayoutVars>
      </dgm:prSet>
      <dgm:spPr/>
    </dgm:pt>
    <dgm:pt modelId="{2B03407E-71FE-7C4D-93B2-593250572B2E}" type="pres">
      <dgm:prSet presAssocID="{88CC02EE-C6BE-4F1C-8EED-4AA56C4CDA8B}" presName="dummyMaxCanvas" presStyleCnt="0">
        <dgm:presLayoutVars/>
      </dgm:prSet>
      <dgm:spPr/>
    </dgm:pt>
    <dgm:pt modelId="{86B5031C-BCE5-754B-B3D1-4326ADA149D8}" type="pres">
      <dgm:prSet presAssocID="{88CC02EE-C6BE-4F1C-8EED-4AA56C4CDA8B}" presName="TwoNodes_1" presStyleLbl="node1" presStyleIdx="0" presStyleCnt="2">
        <dgm:presLayoutVars>
          <dgm:bulletEnabled val="1"/>
        </dgm:presLayoutVars>
      </dgm:prSet>
      <dgm:spPr/>
    </dgm:pt>
    <dgm:pt modelId="{9FBDC77C-B07B-3648-9939-2048B54B2A81}" type="pres">
      <dgm:prSet presAssocID="{88CC02EE-C6BE-4F1C-8EED-4AA56C4CDA8B}" presName="TwoNodes_2" presStyleLbl="node1" presStyleIdx="1" presStyleCnt="2">
        <dgm:presLayoutVars>
          <dgm:bulletEnabled val="1"/>
        </dgm:presLayoutVars>
      </dgm:prSet>
      <dgm:spPr/>
    </dgm:pt>
    <dgm:pt modelId="{59F282E5-86F4-A04C-9B40-BD5DF6F38D9D}" type="pres">
      <dgm:prSet presAssocID="{88CC02EE-C6BE-4F1C-8EED-4AA56C4CDA8B}" presName="TwoConn_1-2" presStyleLbl="fgAccFollowNode1" presStyleIdx="0" presStyleCnt="1">
        <dgm:presLayoutVars>
          <dgm:bulletEnabled val="1"/>
        </dgm:presLayoutVars>
      </dgm:prSet>
      <dgm:spPr/>
    </dgm:pt>
    <dgm:pt modelId="{89C071D7-77D6-804A-B97F-3FFD521BC1DA}" type="pres">
      <dgm:prSet presAssocID="{88CC02EE-C6BE-4F1C-8EED-4AA56C4CDA8B}" presName="TwoNodes_1_text" presStyleLbl="node1" presStyleIdx="1" presStyleCnt="2">
        <dgm:presLayoutVars>
          <dgm:bulletEnabled val="1"/>
        </dgm:presLayoutVars>
      </dgm:prSet>
      <dgm:spPr/>
    </dgm:pt>
    <dgm:pt modelId="{F0985C97-523F-1444-9873-884A85422575}" type="pres">
      <dgm:prSet presAssocID="{88CC02EE-C6BE-4F1C-8EED-4AA56C4CDA8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F187DA0B-CA8B-A046-8E74-646491ADD8A2}" type="presOf" srcId="{F72355F8-7FFE-4F0A-B8CB-C382C29B2E3D}" destId="{9FBDC77C-B07B-3648-9939-2048B54B2A81}" srcOrd="0" destOrd="0" presId="urn:microsoft.com/office/officeart/2005/8/layout/vProcess5"/>
    <dgm:cxn modelId="{13612E14-99F0-D24D-AB17-9744A0E25113}" type="presOf" srcId="{4C72C4F6-C819-4FC0-8083-B85A81765B10}" destId="{F0985C97-523F-1444-9873-884A85422575}" srcOrd="1" destOrd="2" presId="urn:microsoft.com/office/officeart/2005/8/layout/vProcess5"/>
    <dgm:cxn modelId="{26467E2A-5BBE-4C03-B8C3-7BFB927A9CBB}" srcId="{88CC02EE-C6BE-4F1C-8EED-4AA56C4CDA8B}" destId="{03B7B901-FB6F-48CC-872E-C5EDD9EF2435}" srcOrd="0" destOrd="0" parTransId="{CC2437B5-9FD2-40FD-88B6-103F8EF860A3}" sibTransId="{69D30888-2F65-4119-9502-93A25998473F}"/>
    <dgm:cxn modelId="{435FB736-72A8-7549-9D0E-8D8CE651D43C}" type="presOf" srcId="{03B7B901-FB6F-48CC-872E-C5EDD9EF2435}" destId="{86B5031C-BCE5-754B-B3D1-4326ADA149D8}" srcOrd="0" destOrd="0" presId="urn:microsoft.com/office/officeart/2005/8/layout/vProcess5"/>
    <dgm:cxn modelId="{024DE542-642A-324A-A658-2A9E712FFC6E}" type="presOf" srcId="{26888DED-5D44-4E7A-8DFC-90C085DE7F32}" destId="{9FBDC77C-B07B-3648-9939-2048B54B2A81}" srcOrd="0" destOrd="1" presId="urn:microsoft.com/office/officeart/2005/8/layout/vProcess5"/>
    <dgm:cxn modelId="{3DBF5C48-9D37-CB45-987E-DF8B707F4E3E}" type="presOf" srcId="{69D30888-2F65-4119-9502-93A25998473F}" destId="{59F282E5-86F4-A04C-9B40-BD5DF6F38D9D}" srcOrd="0" destOrd="0" presId="urn:microsoft.com/office/officeart/2005/8/layout/vProcess5"/>
    <dgm:cxn modelId="{B91C3A57-8CEC-9F4E-B6C5-3596BE15FC01}" type="presOf" srcId="{F72355F8-7FFE-4F0A-B8CB-C382C29B2E3D}" destId="{F0985C97-523F-1444-9873-884A85422575}" srcOrd="1" destOrd="0" presId="urn:microsoft.com/office/officeart/2005/8/layout/vProcess5"/>
    <dgm:cxn modelId="{31D9015E-7999-4C80-8B30-569687BEEDC3}" srcId="{F72355F8-7FFE-4F0A-B8CB-C382C29B2E3D}" destId="{4C72C4F6-C819-4FC0-8083-B85A81765B10}" srcOrd="1" destOrd="0" parTransId="{B3B13FF3-A204-4F6B-B243-C1F28913797E}" sibTransId="{384F2DFF-A4F2-4E74-8C6D-14E526C54931}"/>
    <dgm:cxn modelId="{0CF4FB70-D562-4576-B9A7-2E9003F15D94}" srcId="{F72355F8-7FFE-4F0A-B8CB-C382C29B2E3D}" destId="{26888DED-5D44-4E7A-8DFC-90C085DE7F32}" srcOrd="0" destOrd="0" parTransId="{697D9229-4EA3-4236-9ACF-29235D8A13BC}" sibTransId="{02960109-AA4A-4C3A-9602-33CD99A755F4}"/>
    <dgm:cxn modelId="{B142DD7F-5ADD-2741-BD16-51ABC45DF72B}" type="presOf" srcId="{03B7B901-FB6F-48CC-872E-C5EDD9EF2435}" destId="{89C071D7-77D6-804A-B97F-3FFD521BC1DA}" srcOrd="1" destOrd="0" presId="urn:microsoft.com/office/officeart/2005/8/layout/vProcess5"/>
    <dgm:cxn modelId="{18C63781-5EA2-A345-AAA0-FB0FE2CB0F82}" type="presOf" srcId="{4C72C4F6-C819-4FC0-8083-B85A81765B10}" destId="{9FBDC77C-B07B-3648-9939-2048B54B2A81}" srcOrd="0" destOrd="2" presId="urn:microsoft.com/office/officeart/2005/8/layout/vProcess5"/>
    <dgm:cxn modelId="{0462E093-E9F3-D747-8E45-359A3BE472CD}" type="presOf" srcId="{26888DED-5D44-4E7A-8DFC-90C085DE7F32}" destId="{F0985C97-523F-1444-9873-884A85422575}" srcOrd="1" destOrd="1" presId="urn:microsoft.com/office/officeart/2005/8/layout/vProcess5"/>
    <dgm:cxn modelId="{6D0BDBA2-A1E4-4782-AFA9-0225DE6D97A7}" srcId="{88CC02EE-C6BE-4F1C-8EED-4AA56C4CDA8B}" destId="{F72355F8-7FFE-4F0A-B8CB-C382C29B2E3D}" srcOrd="1" destOrd="0" parTransId="{2DC28FF3-6914-4ED3-93B8-A95E5FA4D610}" sibTransId="{E1106C2D-E32B-4BA1-9446-43F61E504FF0}"/>
    <dgm:cxn modelId="{D424F7B6-CF57-1D44-BBF8-F71D3B7D6833}" type="presOf" srcId="{88CC02EE-C6BE-4F1C-8EED-4AA56C4CDA8B}" destId="{30E0D568-3480-914E-87CE-82CBBE8E0723}" srcOrd="0" destOrd="0" presId="urn:microsoft.com/office/officeart/2005/8/layout/vProcess5"/>
    <dgm:cxn modelId="{48372A00-AAF8-994F-9199-B1E3AE0222F3}" type="presParOf" srcId="{30E0D568-3480-914E-87CE-82CBBE8E0723}" destId="{2B03407E-71FE-7C4D-93B2-593250572B2E}" srcOrd="0" destOrd="0" presId="urn:microsoft.com/office/officeart/2005/8/layout/vProcess5"/>
    <dgm:cxn modelId="{BCAE8693-F705-0F41-8BBF-3DB629199AE6}" type="presParOf" srcId="{30E0D568-3480-914E-87CE-82CBBE8E0723}" destId="{86B5031C-BCE5-754B-B3D1-4326ADA149D8}" srcOrd="1" destOrd="0" presId="urn:microsoft.com/office/officeart/2005/8/layout/vProcess5"/>
    <dgm:cxn modelId="{89B31C47-B584-1C4B-B7DD-359CB9C7F0E5}" type="presParOf" srcId="{30E0D568-3480-914E-87CE-82CBBE8E0723}" destId="{9FBDC77C-B07B-3648-9939-2048B54B2A81}" srcOrd="2" destOrd="0" presId="urn:microsoft.com/office/officeart/2005/8/layout/vProcess5"/>
    <dgm:cxn modelId="{00D29B2A-B3E5-0449-BF7F-1AD1F3440F2E}" type="presParOf" srcId="{30E0D568-3480-914E-87CE-82CBBE8E0723}" destId="{59F282E5-86F4-A04C-9B40-BD5DF6F38D9D}" srcOrd="3" destOrd="0" presId="urn:microsoft.com/office/officeart/2005/8/layout/vProcess5"/>
    <dgm:cxn modelId="{545E264C-10D9-C641-ACAB-AE0A55D9C1BD}" type="presParOf" srcId="{30E0D568-3480-914E-87CE-82CBBE8E0723}" destId="{89C071D7-77D6-804A-B97F-3FFD521BC1DA}" srcOrd="4" destOrd="0" presId="urn:microsoft.com/office/officeart/2005/8/layout/vProcess5"/>
    <dgm:cxn modelId="{75407E16-C0C2-2D49-A4B2-A82C8792D75F}" type="presParOf" srcId="{30E0D568-3480-914E-87CE-82CBBE8E0723}" destId="{F0985C97-523F-1444-9873-884A8542257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5031C-BCE5-754B-B3D1-4326ADA149D8}">
      <dsp:nvSpPr>
        <dsp:cNvPr id="0" name=""/>
        <dsp:cNvSpPr/>
      </dsp:nvSpPr>
      <dsp:spPr>
        <a:xfrm>
          <a:off x="0" y="0"/>
          <a:ext cx="9696363" cy="1958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Train GZ2 features independently in binary mode instead of solving regression problem</a:t>
          </a:r>
        </a:p>
      </dsp:txBody>
      <dsp:txXfrm>
        <a:off x="57351" y="57351"/>
        <a:ext cx="7672512" cy="1843400"/>
      </dsp:txXfrm>
    </dsp:sp>
    <dsp:sp modelId="{9FBDC77C-B07B-3648-9939-2048B54B2A81}">
      <dsp:nvSpPr>
        <dsp:cNvPr id="0" name=""/>
        <dsp:cNvSpPr/>
      </dsp:nvSpPr>
      <dsp:spPr>
        <a:xfrm>
          <a:off x="1711123" y="2393235"/>
          <a:ext cx="9696363" cy="1958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Train a separate catalog of 14,034 galaxies hand classified by a professional astronomer (N10)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Better identification of bar structure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Used to train model to identify </a:t>
          </a:r>
          <a:r>
            <a:rPr lang="en-US" sz="2000" i="1" kern="1200" dirty="0"/>
            <a:t>T </a:t>
          </a:r>
          <a:r>
            <a:rPr lang="en-US" sz="2000" kern="1200" dirty="0"/>
            <a:t>type in regression </a:t>
          </a:r>
        </a:p>
      </dsp:txBody>
      <dsp:txXfrm>
        <a:off x="1768474" y="2450586"/>
        <a:ext cx="6597772" cy="1843400"/>
      </dsp:txXfrm>
    </dsp:sp>
    <dsp:sp modelId="{59F282E5-86F4-A04C-9B40-BD5DF6F38D9D}">
      <dsp:nvSpPr>
        <dsp:cNvPr id="0" name=""/>
        <dsp:cNvSpPr/>
      </dsp:nvSpPr>
      <dsp:spPr>
        <a:xfrm>
          <a:off x="8423597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709969" y="1539285"/>
        <a:ext cx="700022" cy="95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11/22/20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11/22/20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tiff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88F5876F-C1F2-E547-B4B2-B6DEC6424F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9546" r="1" b="18969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Improving galaxy morphologies for sdss with deep learning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79979"/>
            <a:ext cx="457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371" y="3379979"/>
            <a:ext cx="4281964" cy="318635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73000">
                <a:schemeClr val="accent1"/>
              </a:gs>
            </a:gsLst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800" spc="300" dirty="0" err="1"/>
              <a:t>sÁnchez</a:t>
            </a:r>
            <a:r>
              <a:rPr lang="en-US" sz="1800" spc="300" dirty="0"/>
              <a:t>  et al. 2018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spc="300" dirty="0"/>
          </a:p>
          <a:p>
            <a:pPr algn="l">
              <a:lnSpc>
                <a:spcPct val="90000"/>
              </a:lnSpc>
            </a:pPr>
            <a:r>
              <a:rPr lang="en-US" sz="1800" spc="300" dirty="0"/>
              <a:t>Presented by </a:t>
            </a:r>
            <a:r>
              <a:rPr lang="en-US" sz="1800" spc="300" dirty="0" err="1"/>
              <a:t>brett</a:t>
            </a:r>
            <a:r>
              <a:rPr lang="en-US" sz="1800" spc="300" dirty="0"/>
              <a:t> </a:t>
            </a:r>
            <a:r>
              <a:rPr lang="en-US" sz="1800" spc="300" dirty="0" err="1"/>
              <a:t>bonine</a:t>
            </a:r>
            <a:endParaRPr lang="en-US" sz="1800" spc="300" dirty="0"/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spc="300" dirty="0"/>
          </a:p>
          <a:p>
            <a:pPr algn="l">
              <a:lnSpc>
                <a:spcPct val="90000"/>
              </a:lnSpc>
            </a:pPr>
            <a:r>
              <a:rPr lang="en-US" sz="1800" spc="300" dirty="0" err="1"/>
              <a:t>Astr</a:t>
            </a:r>
            <a:r>
              <a:rPr lang="en-US" sz="1800" spc="300" dirty="0"/>
              <a:t> 5900 machine learning</a:t>
            </a:r>
          </a:p>
          <a:p>
            <a:pPr algn="l">
              <a:lnSpc>
                <a:spcPct val="90000"/>
              </a:lnSpc>
            </a:pPr>
            <a:r>
              <a:rPr lang="en-US" sz="1800" spc="300" dirty="0"/>
              <a:t>Fall 2020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90CA2FDA-E4B3-814D-88A3-FEE263983B1B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67AFE4F-BE86-304D-8A53-E82A593F3BF9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B56283-B524-0047-84BE-F85A8C44EB80}"/>
              </a:ext>
            </a:extLst>
          </p:cNvPr>
          <p:cNvSpPr txBox="1"/>
          <p:nvPr/>
        </p:nvSpPr>
        <p:spPr>
          <a:xfrm>
            <a:off x="5295900" y="3340100"/>
            <a:ext cx="6261100" cy="28194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Bar Feature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395D4-92EA-2E4F-A50B-A18311B2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Evaluating performance: gz2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95ED0-0A4E-D944-B74F-ED5F0AB9A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70258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3FE0E6-E12E-B742-9236-C38A5CD7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68" y="3942035"/>
            <a:ext cx="8567271" cy="2339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52F7C0-A5E0-DE45-9707-7B3CFEB38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8" y="1182889"/>
            <a:ext cx="4318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0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D6966-E961-D24D-85D0-4C3802A3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6" y="1892299"/>
            <a:ext cx="5058144" cy="4986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395D4-92EA-2E4F-A50B-A18311B2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Evaluating performance: N10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95ED0-0A4E-D944-B74F-ED5F0AB9A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26220" y="6356350"/>
            <a:ext cx="6275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77AC1-893F-914E-B414-B0BE78031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94" y="136525"/>
            <a:ext cx="8173831" cy="246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5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E10E0-3FA8-F147-8512-644CA469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000" dirty="0">
                <a:solidFill>
                  <a:schemeClr val="bg1"/>
                </a:solidFill>
              </a:rPr>
              <a:t>Applying to more galaxies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F026922-9D97-A344-9274-EAB33E4901DE}"/>
              </a:ext>
            </a:extLst>
          </p:cNvPr>
          <p:cNvSpPr txBox="1"/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Authors used trained CNN to classify 670,000 galaxies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Includes original set of 270,000 GZ2 galaxies for comparison 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Large, high fidelity morphological catalog.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7D749-CD01-D34F-AA38-CADA3FE6D0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BBB5F-7DDE-3348-B39D-66256309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70" y="2261500"/>
            <a:ext cx="4552028" cy="4523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5284BA-A60A-7C40-82F1-3FE3C12D1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693" y="2453770"/>
            <a:ext cx="5322273" cy="42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F69B6-B2D0-3247-AC38-B336510D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82CD4-ED09-F14E-A9CD-AE4A18363B92}"/>
                  </a:ext>
                </a:extLst>
              </p:cNvPr>
              <p:cNvSpPr txBox="1"/>
              <p:nvPr/>
            </p:nvSpPr>
            <p:spPr>
              <a:xfrm>
                <a:off x="1367624" y="2490436"/>
                <a:ext cx="9708995" cy="356717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/>
                  <a:t>Improved existing CNNs for morphology classification </a:t>
                </a:r>
              </a:p>
              <a:p>
                <a:pPr marL="742950"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/>
                  <a:t>Binary classification of GZ2: 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𝑓𝑒𝑎𝑡𝑢𝑟𝑒</m:t>
                        </m:r>
                      </m:sub>
                    </m:sSub>
                  </m:oMath>
                </a14:m>
                <a:r>
                  <a:rPr lang="en-US" sz="2400"/>
                  <a:t> for disks, edge-on disks, bars, mergers, and cigar shape.</a:t>
                </a:r>
              </a:p>
              <a:p>
                <a:pPr marL="742950"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/>
                  <a:t>Regression of D10: Returns T – type,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</a:p>
              <a:p>
                <a:pPr marL="742950"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/>
                  <a:t>High performance: precision ~ 90 %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400"/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400"/>
                  <a:t>Applied neural net to 670,000 galaxies to produce largest morphological catalog to date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582CD4-ED09-F14E-A9CD-AE4A18363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24" y="2490436"/>
                <a:ext cx="9708995" cy="3567173"/>
              </a:xfrm>
              <a:prstGeom prst="rect">
                <a:avLst/>
              </a:prstGeom>
              <a:blipFill>
                <a:blip r:embed="rId2"/>
                <a:stretch>
                  <a:fillRect l="-261" t="-1773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76565-21D9-F543-AFC8-E32A77181D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000"/>
              <a:pPr>
                <a:spcAft>
                  <a:spcPts val="600"/>
                </a:spcAft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9118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88F5876F-C1F2-E547-B4B2-B6DEC6424F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 amt="33000"/>
          </a:blip>
          <a:srcRect/>
          <a:stretch/>
        </p:blipFill>
        <p:spPr>
          <a:xfrm>
            <a:off x="9" y="10"/>
            <a:ext cx="12191982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72C915-F478-7946-A926-FF01124FD312}"/>
              </a:ext>
            </a:extLst>
          </p:cNvPr>
          <p:cNvSpPr txBox="1"/>
          <p:nvPr/>
        </p:nvSpPr>
        <p:spPr>
          <a:xfrm>
            <a:off x="1530026" y="1979324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Thanks for listening!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90CA2FDA-E4B3-814D-88A3-FEE263983B1B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67AFE4F-BE86-304D-8A53-E82A593F3BF9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5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395D4-92EA-2E4F-A50B-A18311B2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Quantifying agreement: criteria for robus</a:t>
            </a:r>
            <a:r>
              <a:rPr lang="en-US" sz="3600" dirty="0"/>
              <a:t>t classification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95ED0-0A4E-D944-B74F-ED5F0AB9A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70258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EBFB1-0B2C-054E-8AED-CBAD6113E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3091146"/>
            <a:ext cx="3291840" cy="1579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05019-5C99-E747-B27E-B8C9A665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36" y="4557603"/>
            <a:ext cx="3776696" cy="1193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448C6-3BE7-9745-9F39-36DCAC2A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51" y="2415296"/>
            <a:ext cx="4939207" cy="42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94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11770-82C5-B44E-B15E-B256A449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" y="1105034"/>
            <a:ext cx="4315771" cy="4832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AB92C-EF8E-A64F-83B5-1E2227CC0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78" y="3871607"/>
            <a:ext cx="8471786" cy="23852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56283-B524-0047-84BE-F85A8C44EB80}"/>
              </a:ext>
            </a:extLst>
          </p:cNvPr>
          <p:cNvSpPr txBox="1"/>
          <p:nvPr/>
        </p:nvSpPr>
        <p:spPr>
          <a:xfrm>
            <a:off x="5295900" y="3340100"/>
            <a:ext cx="6261100" cy="28194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Disk Feature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395D4-92EA-2E4F-A50B-A18311B2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Evaluating performance: gz2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95ED0-0A4E-D944-B74F-ED5F0AB9A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70258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4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B56283-B524-0047-84BE-F85A8C44EB80}"/>
                  </a:ext>
                </a:extLst>
              </p:cNvPr>
              <p:cNvSpPr txBox="1"/>
              <p:nvPr/>
            </p:nvSpPr>
            <p:spPr>
              <a:xfrm>
                <a:off x="5295900" y="3340100"/>
                <a:ext cx="6261100" cy="28194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normAutofit/>
              </a:bodyPr>
              <a:lstStyle/>
              <a:p>
                <a:pPr marL="457200" indent="-4572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Very few ( &lt; 3%) cases of ‘catastrophic’ error</a:t>
                </a:r>
              </a:p>
              <a:p>
                <a:pPr marL="914400" lvl="1" indent="-4572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𝑓𝑒𝑎𝑡𝑢𝑟𝑒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&gt;0.8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𝑓𝑒𝑎𝑡𝑢𝑟𝑒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&lt;0.4</m:t>
                    </m:r>
                  </m:oMath>
                </a14:m>
                <a:endParaRPr lang="en-US" sz="2000" b="0" dirty="0"/>
              </a:p>
              <a:p>
                <a:pPr marL="914400" lvl="1" indent="-4572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Some cases where the model predicts very high probability of feature but GZ2 has weak certainty</a:t>
                </a:r>
              </a:p>
              <a:p>
                <a:pPr marL="914400" lvl="1" indent="-4572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Attributed to low agreement, a(p) </a:t>
                </a:r>
              </a:p>
              <a:p>
                <a:pPr marL="914400" lvl="1" indent="-4572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B56283-B524-0047-84BE-F85A8C44E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3340100"/>
                <a:ext cx="6261100" cy="2819400"/>
              </a:xfrm>
              <a:prstGeom prst="rect">
                <a:avLst/>
              </a:prstGeom>
              <a:blipFill>
                <a:blip r:embed="rId2"/>
                <a:stretch>
                  <a:fillRect l="-1012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B3395D4-92EA-2E4F-A50B-A18311B2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Disagreement?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95ED0-0A4E-D944-B74F-ED5F0AB9AB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70258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CFCDF-F4E7-3541-B57B-CDCA1719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6" y="1028700"/>
            <a:ext cx="4178300" cy="4622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77915-2A0C-3343-B0D1-C38DA354AD19}"/>
                  </a:ext>
                </a:extLst>
              </p:cNvPr>
              <p:cNvSpPr txBox="1"/>
              <p:nvPr/>
            </p:nvSpPr>
            <p:spPr>
              <a:xfrm>
                <a:off x="1025353" y="5974834"/>
                <a:ext cx="3635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/>
                  <a:t>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𝐺𝑍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)&lt;0.25;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𝑑𝑖𝑠𝑘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&gt;0.9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877915-2A0C-3343-B0D1-C38DA354A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53" y="5974834"/>
                <a:ext cx="3635547" cy="369332"/>
              </a:xfrm>
              <a:prstGeom prst="rect">
                <a:avLst/>
              </a:prstGeom>
              <a:blipFill>
                <a:blip r:embed="rId4"/>
                <a:stretch>
                  <a:fillRect t="-2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683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E10E0-3FA8-F147-8512-644CA469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Evaluating performance: n10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26922-9D97-A344-9274-EAB33E4901DE}"/>
                  </a:ext>
                </a:extLst>
              </p:cNvPr>
              <p:cNvSpPr txBox="1"/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1"/>
                    </a:solidFill>
                  </a:rPr>
                  <a:t>Performance shaky at separating E and S0 as expected 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1"/>
                    </a:solidFill>
                  </a:rPr>
                  <a:t>Train a second model using weights of previous CNN T-type model, </a:t>
                </a:r>
              </a:p>
              <a:p>
                <a:pPr marL="742950"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1"/>
                    </a:solidFill>
                  </a:rPr>
                  <a:t>Label input galaxies with -3 &lt; T &lt; 0 as positive examples; T = -5 as negative </a:t>
                </a:r>
              </a:p>
              <a:p>
                <a:pPr marL="742950"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400">
                  <a:solidFill>
                    <a:schemeClr val="bg1"/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>
                    <a:solidFill>
                      <a:schemeClr val="bg1"/>
                    </a:solidFill>
                  </a:rPr>
                  <a:t>Returns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>
                    <a:solidFill>
                      <a:schemeClr val="bg1"/>
                    </a:solidFill>
                  </a:rPr>
                  <a:t>: Probability of being S0 opposed to elliptical.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26922-9D97-A344-9274-EAB33E490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36" y="506727"/>
                <a:ext cx="6609921" cy="1526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E04D259-F1F1-F44B-9ACF-196330762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" y="2845910"/>
            <a:ext cx="6783576" cy="2916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3990E-FAE3-824C-88FC-C7F2CE7A7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650" y="2527997"/>
            <a:ext cx="4853126" cy="37490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7D749-CD01-D34F-AA38-CADA3FE6D0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0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>
            <a:extLst>
              <a:ext uri="{FF2B5EF4-FFF2-40B4-BE49-F238E27FC236}">
                <a16:creationId xmlns:a16="http://schemas.microsoft.com/office/drawing/2014/main" id="{88F5876F-C1F2-E547-B4B2-B6DEC6424F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5446" r="-1" b="9619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OUTLINe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72C915-F478-7946-A926-FF01124FD312}"/>
              </a:ext>
            </a:extLst>
          </p:cNvPr>
          <p:cNvSpPr txBox="1"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Background: Galaxy Morphology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Training Sets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Network Architecture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GZ2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D10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75895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rgbClr val="FFFFFF">
                    <a:alpha val="80000"/>
                  </a:srgb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>
                  <a:alpha val="80000"/>
                </a:srgbClr>
              </a:solidFill>
              <a:latin typeface="Calibri" panose="020F0502020204030204"/>
            </a:endParaRP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90CA2FDA-E4B3-814D-88A3-FEE263983B1B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67AFE4F-BE86-304D-8A53-E82A593F3BF9}"/>
              </a:ext>
            </a:extLst>
          </p:cNvPr>
          <p:cNvSpPr txBox="1">
            <a:spLocks/>
          </p:cNvSpPr>
          <p:nvPr/>
        </p:nvSpPr>
        <p:spPr>
          <a:xfrm>
            <a:off x="152400" y="15240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11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C0143-E7BC-D644-92B3-CF462947B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48BB6-9295-6148-A986-57F95D411A05}"/>
              </a:ext>
            </a:extLst>
          </p:cNvPr>
          <p:cNvSpPr txBox="1"/>
          <p:nvPr/>
        </p:nvSpPr>
        <p:spPr>
          <a:xfrm>
            <a:off x="0" y="1102782"/>
            <a:ext cx="4646613" cy="53655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Edwin Hubble: </a:t>
            </a:r>
          </a:p>
          <a:p>
            <a:pPr marL="742950" lvl="1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Classified galaxies by ‘evolutionary’* stage.  </a:t>
            </a:r>
          </a:p>
          <a:p>
            <a:pPr lvl="1" fontAlgn="base">
              <a:spcBef>
                <a:spcPts val="1000"/>
              </a:spcBef>
            </a:pPr>
            <a:r>
              <a:rPr lang="en-US" sz="1600" dirty="0"/>
              <a:t> </a:t>
            </a:r>
            <a:r>
              <a:rPr lang="en-US" sz="1300" dirty="0"/>
              <a:t>*</a:t>
            </a:r>
            <a:r>
              <a:rPr lang="en-US" sz="800" dirty="0"/>
              <a:t>(</a:t>
            </a:r>
            <a:r>
              <a:rPr lang="en-US" sz="1000" dirty="0"/>
              <a:t>but not really)</a:t>
            </a:r>
          </a:p>
          <a:p>
            <a:pPr marL="1200150" lvl="2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Ellipticals: ‘Early’ Type</a:t>
            </a:r>
          </a:p>
          <a:p>
            <a:pPr marL="1200150" lvl="2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Spirals: ‘Late’ Type</a:t>
            </a:r>
          </a:p>
          <a:p>
            <a:pPr marL="285750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de </a:t>
            </a:r>
            <a:r>
              <a:rPr lang="en-US" dirty="0" err="1"/>
              <a:t>Vaucouleurs</a:t>
            </a:r>
            <a:r>
              <a:rPr lang="en-US" dirty="0"/>
              <a:t>:</a:t>
            </a:r>
          </a:p>
          <a:p>
            <a:pPr marL="742950" lvl="1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Assigned each galaxy in the Hubble sequence a specific number </a:t>
            </a:r>
            <a:r>
              <a:rPr lang="en-US" i="1" dirty="0"/>
              <a:t>T</a:t>
            </a:r>
          </a:p>
          <a:p>
            <a:pPr marL="1200150" lvl="2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Related to by ratio of bulge to disk mass</a:t>
            </a:r>
          </a:p>
          <a:p>
            <a:pPr marL="1200150" lvl="2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 &lt; 0: Early Type</a:t>
            </a:r>
          </a:p>
          <a:p>
            <a:pPr marL="1200150" lvl="2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 = 0: Lenticular</a:t>
            </a:r>
          </a:p>
          <a:p>
            <a:pPr marL="1200150" lvl="2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 &gt; 0: Late Type</a:t>
            </a:r>
          </a:p>
          <a:p>
            <a:pPr marL="285750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lvl="1" fontAlgn="base">
              <a:spcBef>
                <a:spcPts val="1000"/>
              </a:spcBef>
            </a:pPr>
            <a:r>
              <a:rPr lang="en-US" sz="1600" b="1" dirty="0"/>
              <a:t>How do you classify large numbers of galaxies?</a:t>
            </a:r>
          </a:p>
          <a:p>
            <a:pPr>
              <a:spcBef>
                <a:spcPts val="1000"/>
              </a:spcBef>
            </a:pPr>
            <a:endParaRPr lang="en-US" sz="1600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B7F4F8B9-F11F-4A8B-B00C-7C23011C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361"/>
            <a:ext cx="5897218" cy="8842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700" kern="1200" cap="all" baseline="0" dirty="0">
                <a:latin typeface="+mj-lt"/>
                <a:ea typeface="+mj-ea"/>
                <a:cs typeface="+mj-cs"/>
              </a:rPr>
              <a:t>Background: Galaxy Morphology</a:t>
            </a:r>
          </a:p>
        </p:txBody>
      </p:sp>
      <p:pic>
        <p:nvPicPr>
          <p:cNvPr id="2050" name="Picture 2" descr="The Hubble tuning fork - classification of galaxies | ESA/Hubble">
            <a:extLst>
              <a:ext uri="{FF2B5EF4-FFF2-40B4-BE49-F238E27FC236}">
                <a16:creationId xmlns:a16="http://schemas.microsoft.com/office/drawing/2014/main" id="{FE29E1CA-A3F3-EB49-9D23-F5ED83F9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19" y="920220"/>
            <a:ext cx="6737324" cy="554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46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C0143-E7BC-D644-92B3-CF462947B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48BB6-9295-6148-A986-57F95D411A05}"/>
              </a:ext>
            </a:extLst>
          </p:cNvPr>
          <p:cNvSpPr txBox="1"/>
          <p:nvPr/>
        </p:nvSpPr>
        <p:spPr>
          <a:xfrm>
            <a:off x="0" y="1102782"/>
            <a:ext cx="4646613" cy="382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1000"/>
              </a:spcBef>
            </a:pPr>
            <a:r>
              <a:rPr lang="en-US" sz="1600" i="1" dirty="0"/>
              <a:t>Outsource your work to unpaid citizen scientists!</a:t>
            </a:r>
          </a:p>
          <a:p>
            <a:pPr marL="285750" lvl="1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lvl="1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Galaxy Zoo 2: Catalog of 240,000 SDSS galaxies classified by volunteers</a:t>
            </a:r>
          </a:p>
          <a:p>
            <a:pPr marL="742950" lvl="2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Tree based: Basic questions about morphology that lead to different follow-up questions based of response</a:t>
            </a:r>
          </a:p>
          <a:p>
            <a:pPr marL="742950" lvl="2" indent="-285750"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GZ2: Per galaxy, 11 total classification tasks with 37 possible responses</a:t>
            </a:r>
          </a:p>
          <a:p>
            <a:pPr marL="0" lvl="1" fontAlgn="base">
              <a:spcBef>
                <a:spcPts val="1000"/>
              </a:spcBef>
            </a:pPr>
            <a:r>
              <a:rPr lang="en-US" sz="1600" b="1" dirty="0"/>
              <a:t>’</a:t>
            </a:r>
          </a:p>
          <a:p>
            <a:pPr>
              <a:spcBef>
                <a:spcPts val="1000"/>
              </a:spcBef>
            </a:pPr>
            <a:endParaRPr lang="en-US" sz="1600" dirty="0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B7F4F8B9-F11F-4A8B-B00C-7C23011C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361"/>
            <a:ext cx="5897218" cy="88423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sz="2700" kern="1200" cap="all" baseline="0" dirty="0">
                <a:latin typeface="+mj-lt"/>
                <a:ea typeface="+mj-ea"/>
                <a:cs typeface="+mj-cs"/>
              </a:rPr>
              <a:t>Galaxy zoo</a:t>
            </a:r>
            <a:br>
              <a:rPr lang="en-US" sz="2700" kern="1200" cap="all" baseline="0" dirty="0">
                <a:latin typeface="+mj-lt"/>
                <a:ea typeface="+mj-ea"/>
                <a:cs typeface="+mj-cs"/>
              </a:rPr>
            </a:br>
            <a:endParaRPr lang="en-US" sz="2700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Galaxy Zoo Gets a Makeover - Universe Today">
            <a:extLst>
              <a:ext uri="{FF2B5EF4-FFF2-40B4-BE49-F238E27FC236}">
                <a16:creationId xmlns:a16="http://schemas.microsoft.com/office/drawing/2014/main" id="{B87CB8AE-CC34-0946-8DA0-5D1E39BB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90" y="805543"/>
            <a:ext cx="7723410" cy="524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EFFE0E-C1D6-BF49-95C5-D09A2C5DF0A5}"/>
              </a:ext>
            </a:extLst>
          </p:cNvPr>
          <p:cNvSpPr txBox="1"/>
          <p:nvPr/>
        </p:nvSpPr>
        <p:spPr>
          <a:xfrm>
            <a:off x="326571" y="4724400"/>
            <a:ext cx="3614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Sounds useful as a training set for neural nets!</a:t>
            </a:r>
          </a:p>
        </p:txBody>
      </p:sp>
    </p:spTree>
    <p:extLst>
      <p:ext uri="{BB962C8B-B14F-4D97-AF65-F5344CB8AC3E}">
        <p14:creationId xmlns:p14="http://schemas.microsoft.com/office/powerpoint/2010/main" val="142849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5EC84C-ED50-754C-BB46-D6E0BF13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600" dirty="0">
                <a:solidFill>
                  <a:schemeClr val="bg1"/>
                </a:solidFill>
              </a:rPr>
              <a:t>Neural nets for automated classification</a:t>
            </a:r>
          </a:p>
        </p:txBody>
      </p:sp>
      <p:pic>
        <p:nvPicPr>
          <p:cNvPr id="1026" name="Picture 2" descr="Neural Networks From Scratch - victorzhou.com">
            <a:extLst>
              <a:ext uri="{FF2B5EF4-FFF2-40B4-BE49-F238E27FC236}">
                <a16:creationId xmlns:a16="http://schemas.microsoft.com/office/drawing/2014/main" id="{5AF0A441-50A7-414D-B38B-BDDBA3670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r="12888" b="3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749CD3-37E3-3F4C-A5BA-3088858CAB16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Huertas-Company et al. (2015)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Dieleman et al. (2015)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Problems with previous studies: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Entire GZ2 catalogue used in training set, including galaxies with uncertain classifications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 Users of GZ2 under-identify bar structures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Difficulty discerning between S0 and E galaxies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F27925-98D5-E745-96AE-6AA4D2A263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7148B-FE03-0941-B6F3-C4DFD1CEC151}"/>
              </a:ext>
            </a:extLst>
          </p:cNvPr>
          <p:cNvSpPr txBox="1"/>
          <p:nvPr/>
        </p:nvSpPr>
        <p:spPr>
          <a:xfrm>
            <a:off x="4580035" y="6176962"/>
            <a:ext cx="303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improve this?</a:t>
            </a:r>
          </a:p>
        </p:txBody>
      </p:sp>
    </p:spTree>
    <p:extLst>
      <p:ext uri="{BB962C8B-B14F-4D97-AF65-F5344CB8AC3E}">
        <p14:creationId xmlns:p14="http://schemas.microsoft.com/office/powerpoint/2010/main" val="263083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C8DC-6338-AB41-9542-03AC07E68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 err="1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sÁnchez</a:t>
            </a:r>
            <a:r>
              <a:rPr lang="en-US" kern="1200" dirty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  et al.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5B370-A295-1D42-9276-EB427A795A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3DC0B992-29AF-407A-8AE2-39FB32C762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8766126"/>
              </p:ext>
            </p:extLst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738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99A4-2EED-E14E-B0C9-262FAEE5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Network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E00F3-BD82-D84A-9F80-2D6106A2C0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18920A-DA14-3D47-B020-4F16CD214128}"/>
                  </a:ext>
                </a:extLst>
              </p:cNvPr>
              <p:cNvSpPr txBox="1"/>
              <p:nvPr/>
            </p:nvSpPr>
            <p:spPr>
              <a:xfrm>
                <a:off x="1039091" y="2189018"/>
                <a:ext cx="5403273" cy="177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Input: 424x424 pixel RGB SDSS DR7 cutouts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Downsampled</a:t>
                </a:r>
                <a:r>
                  <a:rPr lang="en-US" dirty="0"/>
                  <a:t> to 69 x 69 x 3 matrices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Four convolutional layers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Output: Single value depending on question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GZ2: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𝑓𝑒𝑎𝑡𝑢𝑟𝑒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N10: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−3&lt;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18920A-DA14-3D47-B020-4F16CD214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091" y="2189018"/>
                <a:ext cx="5403273" cy="1776577"/>
              </a:xfrm>
              <a:prstGeom prst="rect">
                <a:avLst/>
              </a:prstGeom>
              <a:blipFill>
                <a:blip r:embed="rId2"/>
                <a:stretch>
                  <a:fillRect l="-703" t="-141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FF0F0D5-8B06-6442-97BB-411C1898CD55}"/>
              </a:ext>
            </a:extLst>
          </p:cNvPr>
          <p:cNvSpPr txBox="1"/>
          <p:nvPr/>
        </p:nvSpPr>
        <p:spPr>
          <a:xfrm>
            <a:off x="6096000" y="2189017"/>
            <a:ext cx="5403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 training epochs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Batch size: 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rate: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Augmented training data to reduce over-fitting: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Images zoomed, flipped, and offset in each epoch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07544-6137-4546-82D6-DC5C7F53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05" y="4118672"/>
            <a:ext cx="10813589" cy="27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62" name="Picture 14" descr="Hubble's newest camera takes a deep look at two merging galaxies |  ESA/Hubble">
            <a:extLst>
              <a:ext uri="{FF2B5EF4-FFF2-40B4-BE49-F238E27FC236}">
                <a16:creationId xmlns:a16="http://schemas.microsoft.com/office/drawing/2014/main" id="{0F070C2F-6755-6143-A966-6CE715F18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3276600"/>
            <a:ext cx="3200400" cy="2374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931E033-35CB-C940-9285-429B2A8DD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3276600"/>
            <a:ext cx="5207000" cy="1257300"/>
          </a:xfrm>
          <a:prstGeom prst="rect">
            <a:avLst/>
          </a:prstGeom>
        </p:spPr>
      </p:pic>
      <p:pic>
        <p:nvPicPr>
          <p:cNvPr id="2050" name="Picture 2" descr="Astrophysicists discover mechanism for spiral-arm formation in disk galaxies  - The Archaeology News Network">
            <a:extLst>
              <a:ext uri="{FF2B5EF4-FFF2-40B4-BE49-F238E27FC236}">
                <a16:creationId xmlns:a16="http://schemas.microsoft.com/office/drawing/2014/main" id="{800122B1-00FA-4D46-B9E0-DA8CF4192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4610100"/>
            <a:ext cx="1371600" cy="104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rred spiral galaxy - Wikipedia">
            <a:extLst>
              <a:ext uri="{FF2B5EF4-FFF2-40B4-BE49-F238E27FC236}">
                <a16:creationId xmlns:a16="http://schemas.microsoft.com/office/drawing/2014/main" id="{4A25FC95-F979-3C48-89B4-6A8878E5F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4610100"/>
            <a:ext cx="1117600" cy="104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alaxies, Hubble sequence">
            <a:extLst>
              <a:ext uri="{FF2B5EF4-FFF2-40B4-BE49-F238E27FC236}">
                <a16:creationId xmlns:a16="http://schemas.microsoft.com/office/drawing/2014/main" id="{A644C9FA-70E3-BF46-A498-24D4C5E4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610100"/>
            <a:ext cx="1092200" cy="104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OD: 2010 February 25 - Edge-on Spiral Galaxy NGC 891">
            <a:extLst>
              <a:ext uri="{FF2B5EF4-FFF2-40B4-BE49-F238E27FC236}">
                <a16:creationId xmlns:a16="http://schemas.microsoft.com/office/drawing/2014/main" id="{8F5FF4E2-0203-424C-9D58-14831D401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4610100"/>
            <a:ext cx="1371600" cy="1041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structure of the Milky Way">
            <a:extLst>
              <a:ext uri="{FF2B5EF4-FFF2-40B4-BE49-F238E27FC236}">
                <a16:creationId xmlns:a16="http://schemas.microsoft.com/office/drawing/2014/main" id="{56469FA0-266E-0F49-87C6-0FBA2CBA7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3276600"/>
            <a:ext cx="2590800" cy="2374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414CCD-8EC0-AF48-BCBB-350C129711C0}"/>
              </a:ext>
            </a:extLst>
          </p:cNvPr>
          <p:cNvSpPr txBox="1"/>
          <p:nvPr/>
        </p:nvSpPr>
        <p:spPr>
          <a:xfrm>
            <a:off x="5346700" y="584200"/>
            <a:ext cx="5994400" cy="16383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Six total questions, trained separately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Only included galaxies with: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more than 5 votes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Strong agreement among classifiers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2DE7D-BAED-CE48-9B9D-D8F50449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set:</a:t>
            </a:r>
            <a:b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gz2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B7710-0AAD-3E44-A709-1B3D447DA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12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6629-79CD-054F-84E2-490D63A0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performance: gz2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DA467-DA25-8B44-AE3C-16FEB262A2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726FC-B58C-A44A-A7E9-134FE2C96881}"/>
              </a:ext>
            </a:extLst>
          </p:cNvPr>
          <p:cNvSpPr txBox="1"/>
          <p:nvPr/>
        </p:nvSpPr>
        <p:spPr>
          <a:xfrm>
            <a:off x="837981" y="1850065"/>
            <a:ext cx="435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set: 984 visually classified SDSS galaxies from Cheng et al. (2011)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139BF-CCB1-1648-AB38-8A39C50B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81" y="2496396"/>
            <a:ext cx="5278877" cy="3307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67FEC-9AF0-824F-82F5-FF5C7DBBC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872" y="3107757"/>
            <a:ext cx="28829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F5EBBE-C752-3F4A-B937-300850393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99" y="4150020"/>
            <a:ext cx="1117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22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644</Words>
  <Application>Microsoft Macintosh PowerPoint</Application>
  <PresentationFormat>Widescreen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Improving galaxy morphologies for sdss with deep learning</vt:lpstr>
      <vt:lpstr>OUTLINe</vt:lpstr>
      <vt:lpstr>Background: Galaxy Morphology</vt:lpstr>
      <vt:lpstr>Galaxy zoo </vt:lpstr>
      <vt:lpstr>Neural nets for automated classification</vt:lpstr>
      <vt:lpstr>sÁnchez  et al. 2018</vt:lpstr>
      <vt:lpstr>Network architecture</vt:lpstr>
      <vt:lpstr>Training set: gz2</vt:lpstr>
      <vt:lpstr>Evaluating performance: gz2</vt:lpstr>
      <vt:lpstr>Evaluating performance: gz2</vt:lpstr>
      <vt:lpstr>Evaluating performance: N10</vt:lpstr>
      <vt:lpstr>Applying to more galaxies</vt:lpstr>
      <vt:lpstr>summary</vt:lpstr>
      <vt:lpstr>questions?</vt:lpstr>
      <vt:lpstr>Quantifying agreement: criteria for robust classification</vt:lpstr>
      <vt:lpstr>Evaluating performance: gz2</vt:lpstr>
      <vt:lpstr>Disagreement?</vt:lpstr>
      <vt:lpstr>Evaluating performance: n10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galaxy morphologies for sdss with deep learning</dc:title>
  <dc:creator>Bonine, Brett S.</dc:creator>
  <cp:lastModifiedBy>Bonine, Brett S.</cp:lastModifiedBy>
  <cp:revision>16</cp:revision>
  <dcterms:created xsi:type="dcterms:W3CDTF">2020-11-22T22:52:59Z</dcterms:created>
  <dcterms:modified xsi:type="dcterms:W3CDTF">2020-11-24T00:57:03Z</dcterms:modified>
</cp:coreProperties>
</file>